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45" autoAdjust="0"/>
    <p:restoredTop sz="94660"/>
  </p:normalViewPr>
  <p:slideViewPr>
    <p:cSldViewPr>
      <p:cViewPr varScale="1">
        <p:scale>
          <a:sx n="51" d="100"/>
          <a:sy n="51" d="100"/>
        </p:scale>
        <p:origin x="10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7D702E-FD7C-495A-BC8D-919E868860FC}" type="datetimeFigureOut">
              <a:rPr lang="ar-IQ" smtClean="0"/>
              <a:t>07/04/1444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EE5514-3D66-48A7-822B-FEEB49B60B86}" type="slidenum">
              <a:rPr lang="ar-IQ" smtClean="0"/>
              <a:t>‹#›</a:t>
            </a:fld>
            <a:endParaRPr lang="ar-IQ"/>
          </a:p>
        </p:txBody>
      </p:sp>
    </p:spTree>
    <p:extLst>
      <p:ext uri="{BB962C8B-B14F-4D97-AF65-F5344CB8AC3E}">
        <p14:creationId xmlns:p14="http://schemas.microsoft.com/office/powerpoint/2010/main" val="41913993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01405F8-2EAB-4256-B8DB-756F9E1EB4D7}" type="datetimeFigureOut">
              <a:rPr lang="ar-IQ" smtClean="0"/>
              <a:t>07/04/1444</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210A3072-5A13-4E59-97D8-43128F0EE833}"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01405F8-2EAB-4256-B8DB-756F9E1EB4D7}" type="datetimeFigureOut">
              <a:rPr lang="ar-IQ" smtClean="0"/>
              <a:t>07/04/1444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10A3072-5A13-4E59-97D8-43128F0EE833}" type="slidenum">
              <a:rPr lang="ar-IQ" smtClean="0"/>
              <a:t>‹#›</a:t>
            </a:fld>
            <a:endParaRPr lang="ar-IQ"/>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B01405F8-2EAB-4256-B8DB-756F9E1EB4D7}" type="datetimeFigureOut">
              <a:rPr lang="ar-IQ" smtClean="0"/>
              <a:t>07/04/1444</a:t>
            </a:fld>
            <a:endParaRPr lang="ar-IQ"/>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210A3072-5A13-4E59-97D8-43128F0EE833}"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B01405F8-2EAB-4256-B8DB-756F9E1EB4D7}" type="datetimeFigureOut">
              <a:rPr lang="ar-IQ" smtClean="0"/>
              <a:t>07/04/1444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210A3072-5A13-4E59-97D8-43128F0EE833}" type="slidenum">
              <a:rPr lang="ar-IQ" smtClean="0"/>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B01405F8-2EAB-4256-B8DB-756F9E1EB4D7}" type="datetimeFigureOut">
              <a:rPr lang="ar-IQ" smtClean="0"/>
              <a:t>07/04/1444</a:t>
            </a:fld>
            <a:endParaRPr lang="ar-IQ"/>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10A3072-5A13-4E59-97D8-43128F0EE833}" type="slidenum">
              <a:rPr lang="ar-IQ" smtClean="0"/>
              <a:t>‹#›</a:t>
            </a:fld>
            <a:endParaRPr lang="ar-IQ"/>
          </a:p>
        </p:txBody>
      </p:sp>
      <p:sp>
        <p:nvSpPr>
          <p:cNvPr id="14" name="عنصر نائب للتذييل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8" name="عنصر نائب للتاريخ 7"/>
          <p:cNvSpPr>
            <a:spLocks noGrp="1"/>
          </p:cNvSpPr>
          <p:nvPr>
            <p:ph type="dt" sz="half" idx="15"/>
          </p:nvPr>
        </p:nvSpPr>
        <p:spPr/>
        <p:txBody>
          <a:bodyPr rtlCol="0"/>
          <a:lstStyle/>
          <a:p>
            <a:fld id="{B01405F8-2EAB-4256-B8DB-756F9E1EB4D7}" type="datetimeFigureOut">
              <a:rPr lang="ar-IQ" smtClean="0"/>
              <a:t>07/04/1444</a:t>
            </a:fld>
            <a:endParaRPr lang="ar-IQ"/>
          </a:p>
        </p:txBody>
      </p:sp>
      <p:sp>
        <p:nvSpPr>
          <p:cNvPr id="10" name="عنصر نائب لرقم الشريحة 9"/>
          <p:cNvSpPr>
            <a:spLocks noGrp="1"/>
          </p:cNvSpPr>
          <p:nvPr>
            <p:ph type="sldNum" sz="quarter" idx="16"/>
          </p:nvPr>
        </p:nvSpPr>
        <p:spPr/>
        <p:txBody>
          <a:bodyPr rtlCol="0"/>
          <a:lstStyle/>
          <a:p>
            <a:fld id="{210A3072-5A13-4E59-97D8-43128F0EE833}" type="slidenum">
              <a:rPr lang="ar-IQ" smtClean="0"/>
              <a:t>‹#›</a:t>
            </a:fld>
            <a:endParaRPr lang="ar-IQ"/>
          </a:p>
        </p:txBody>
      </p:sp>
      <p:sp>
        <p:nvSpPr>
          <p:cNvPr id="12" name="عنصر نائب للتذييل 11"/>
          <p:cNvSpPr>
            <a:spLocks noGrp="1"/>
          </p:cNvSpPr>
          <p:nvPr>
            <p:ph type="ftr" sz="quarter" idx="17"/>
          </p:nvPr>
        </p:nvSpPr>
        <p:spPr/>
        <p:txBody>
          <a:bodyPr rtlCol="0"/>
          <a:lstStyle/>
          <a:p>
            <a:endParaRPr lang="ar-IQ"/>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5"/>
          </p:nvPr>
        </p:nvSpPr>
        <p:spPr/>
        <p:txBody>
          <a:bodyPr rtlCol="0"/>
          <a:lstStyle/>
          <a:p>
            <a:fld id="{B01405F8-2EAB-4256-B8DB-756F9E1EB4D7}" type="datetimeFigureOut">
              <a:rPr lang="ar-IQ" smtClean="0"/>
              <a:t>07/04/1444</a:t>
            </a:fld>
            <a:endParaRPr lang="ar-IQ"/>
          </a:p>
        </p:txBody>
      </p:sp>
      <p:sp>
        <p:nvSpPr>
          <p:cNvPr id="12" name="عنصر نائب لرقم الشريحة 11"/>
          <p:cNvSpPr>
            <a:spLocks noGrp="1"/>
          </p:cNvSpPr>
          <p:nvPr>
            <p:ph type="sldNum" sz="quarter" idx="16"/>
          </p:nvPr>
        </p:nvSpPr>
        <p:spPr/>
        <p:txBody>
          <a:bodyPr rtlCol="0"/>
          <a:lstStyle/>
          <a:p>
            <a:fld id="{210A3072-5A13-4E59-97D8-43128F0EE833}" type="slidenum">
              <a:rPr lang="ar-IQ" smtClean="0"/>
              <a:t>‹#›</a:t>
            </a:fld>
            <a:endParaRPr lang="ar-IQ"/>
          </a:p>
        </p:txBody>
      </p:sp>
      <p:sp>
        <p:nvSpPr>
          <p:cNvPr id="14" name="عنصر نائب للتذييل 13"/>
          <p:cNvSpPr>
            <a:spLocks noGrp="1"/>
          </p:cNvSpPr>
          <p:nvPr>
            <p:ph type="ftr" sz="quarter" idx="17"/>
          </p:nvPr>
        </p:nvSpPr>
        <p:spPr/>
        <p:txBody>
          <a:bodyPr rtlCol="0"/>
          <a:lstStyle/>
          <a:p>
            <a:endParaRPr lang="ar-IQ"/>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01405F8-2EAB-4256-B8DB-756F9E1EB4D7}" type="datetimeFigureOut">
              <a:rPr lang="ar-IQ" smtClean="0"/>
              <a:t>07/04/1444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210A3072-5A13-4E59-97D8-43128F0EE833}" type="slidenum">
              <a:rPr lang="ar-IQ" smtClean="0"/>
              <a:t>‹#›</a:t>
            </a:fld>
            <a:endParaRPr lang="ar-IQ"/>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01405F8-2EAB-4256-B8DB-756F9E1EB4D7}" type="datetimeFigureOut">
              <a:rPr lang="ar-IQ" smtClean="0"/>
              <a:t>07/04/1444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210A3072-5A13-4E59-97D8-43128F0EE833}" type="slidenum">
              <a:rPr lang="ar-IQ" smtClean="0"/>
              <a:t>‹#›</a:t>
            </a:fld>
            <a:endParaRPr lang="ar-IQ"/>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01405F8-2EAB-4256-B8DB-756F9E1EB4D7}" type="datetimeFigureOut">
              <a:rPr lang="ar-IQ" smtClean="0"/>
              <a:t>07/04/1444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210A3072-5A13-4E59-97D8-43128F0EE833}" type="slidenum">
              <a:rPr lang="ar-IQ" smtClean="0"/>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B01405F8-2EAB-4256-B8DB-756F9E1EB4D7}" type="datetimeFigureOut">
              <a:rPr lang="ar-IQ" smtClean="0"/>
              <a:t>07/04/1444</a:t>
            </a:fld>
            <a:endParaRPr lang="ar-IQ"/>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210A3072-5A13-4E59-97D8-43128F0EE833}" type="slidenum">
              <a:rPr lang="ar-IQ" smtClean="0"/>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01405F8-2EAB-4256-B8DB-756F9E1EB4D7}" type="datetimeFigureOut">
              <a:rPr lang="ar-IQ" smtClean="0"/>
              <a:t>07/04/1444</a:t>
            </a:fld>
            <a:endParaRPr lang="ar-IQ"/>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10A3072-5A13-4E59-97D8-43128F0EE83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a:t>فـحـص الـحبـوب والـمـواد الــمخـزونـه</a:t>
            </a:r>
            <a:endParaRPr lang="ar-IQ" dirty="0"/>
          </a:p>
        </p:txBody>
      </p:sp>
      <p:sp>
        <p:nvSpPr>
          <p:cNvPr id="3" name="عنوان فرعي 2"/>
          <p:cNvSpPr>
            <a:spLocks noGrp="1"/>
          </p:cNvSpPr>
          <p:nvPr>
            <p:ph sz="quarter" idx="1"/>
          </p:nvPr>
        </p:nvSpPr>
        <p:spPr/>
        <p:txBody>
          <a:bodyPr/>
          <a:lstStyle/>
          <a:p>
            <a:r>
              <a:rPr lang="ar-IQ"/>
              <a:t>فحص </a:t>
            </a:r>
            <a:r>
              <a:rPr lang="en-US"/>
              <a:t>Inspecton </a:t>
            </a:r>
            <a:r>
              <a:rPr lang="ar-IQ"/>
              <a:t>  وهو الكشف السريع عن الاصابة الحشرية بالسير بين اكوام الحبوب واكداس الاكياس او النظر في الكيس او الكومة لها لتقييم الاصابات فيها على اساس الحشرات التي تشاهد لكن هذه الطريقة غير دقيقه لان اعداد الحشرات التي تشاهد في الفحص تؤثر في عدة عوامل  منها طور الحشرة عند الفحص </a:t>
            </a:r>
            <a:endParaRPr lang="ar-IQ" dirty="0"/>
          </a:p>
        </p:txBody>
      </p:sp>
    </p:spTree>
    <p:extLst>
      <p:ext uri="{BB962C8B-B14F-4D97-AF65-F5344CB8AC3E}">
        <p14:creationId xmlns:p14="http://schemas.microsoft.com/office/powerpoint/2010/main" val="27160499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العوامل التي تؤثر على فحص </a:t>
            </a:r>
          </a:p>
        </p:txBody>
      </p:sp>
      <p:sp>
        <p:nvSpPr>
          <p:cNvPr id="3" name="عنصر نائب للمحتوى 2"/>
          <p:cNvSpPr>
            <a:spLocks noGrp="1"/>
          </p:cNvSpPr>
          <p:nvPr>
            <p:ph sz="quarter" idx="1"/>
          </p:nvPr>
        </p:nvSpPr>
        <p:spPr/>
        <p:style>
          <a:lnRef idx="1">
            <a:schemeClr val="accent6"/>
          </a:lnRef>
          <a:fillRef idx="2">
            <a:schemeClr val="accent6"/>
          </a:fillRef>
          <a:effectRef idx="1">
            <a:schemeClr val="accent6"/>
          </a:effectRef>
          <a:fontRef idx="minor">
            <a:schemeClr val="dk1"/>
          </a:fontRef>
        </p:style>
        <p:txBody>
          <a:bodyPr/>
          <a:lstStyle/>
          <a:p>
            <a:r>
              <a:rPr lang="ar-IQ" dirty="0"/>
              <a:t>طور الحشرة عند الفحص _وقت الفحص _شده الضوء ودرجه الحرارة  الرطوبة ومكان الفحص في المخزن فان اتشار الحشرات في المخازن الغير منظمه فهي تتكاثر على السطح العلوي للكومة وتقل على السطوح العمودية والجانبية ويمكن استخدام المصائد بأنواعها المختلفة منها الضوئية او المصائد الاصقه او الشفط او الورق المتعرج لمعرفه الكثافة العددية النسبية داخل مخزن </a:t>
            </a:r>
          </a:p>
        </p:txBody>
      </p:sp>
    </p:spTree>
    <p:extLst>
      <p:ext uri="{BB962C8B-B14F-4D97-AF65-F5344CB8AC3E}">
        <p14:creationId xmlns:p14="http://schemas.microsoft.com/office/powerpoint/2010/main" val="333502251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t>التمثيل الصحيح لأخذ العينات لتقدير نسبة الاصابة </a:t>
            </a:r>
          </a:p>
        </p:txBody>
      </p:sp>
      <p:sp>
        <p:nvSpPr>
          <p:cNvPr id="3" name="عنصر نائب للمحتوى 2"/>
          <p:cNvSpPr>
            <a:spLocks noGrp="1"/>
          </p:cNvSpPr>
          <p:nvPr>
            <p:ph sz="quarter" idx="1"/>
          </p:nvPr>
        </p:nvSpPr>
        <p:spPr/>
        <p:style>
          <a:lnRef idx="1">
            <a:schemeClr val="accent6"/>
          </a:lnRef>
          <a:fillRef idx="2">
            <a:schemeClr val="accent6"/>
          </a:fillRef>
          <a:effectRef idx="1">
            <a:schemeClr val="accent6"/>
          </a:effectRef>
          <a:fontRef idx="minor">
            <a:schemeClr val="dk1"/>
          </a:fontRef>
        </p:style>
        <p:txBody>
          <a:bodyPr/>
          <a:lstStyle/>
          <a:p>
            <a:r>
              <a:rPr lang="ar-IQ" dirty="0"/>
              <a:t>النسبة المئوية للإصابة الحشرية </a:t>
            </a:r>
          </a:p>
          <a:p>
            <a:r>
              <a:rPr lang="ar-IQ" dirty="0"/>
              <a:t>2- تحديد نوع الاصابة الحشرية العددية لها </a:t>
            </a:r>
          </a:p>
          <a:p>
            <a:r>
              <a:rPr lang="ar-IQ" dirty="0"/>
              <a:t>3- تحديد النسبة المئوية للحبوب والثمار المصابة بالفطريات 4- النسبة المئوية للشوائب والنسبة الكسر </a:t>
            </a:r>
          </a:p>
          <a:p>
            <a:r>
              <a:rPr lang="ar-IQ" dirty="0"/>
              <a:t>5- المحتوى المائي للحبوب </a:t>
            </a:r>
            <a:endParaRPr lang="en-US" dirty="0"/>
          </a:p>
          <a:p>
            <a:endParaRPr lang="ar-IQ" dirty="0"/>
          </a:p>
        </p:txBody>
      </p:sp>
    </p:spTree>
    <p:extLst>
      <p:ext uri="{BB962C8B-B14F-4D97-AF65-F5344CB8AC3E}">
        <p14:creationId xmlns:p14="http://schemas.microsoft.com/office/powerpoint/2010/main" val="425659266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اجـهـزه اخــذ الـعيـنــات </a:t>
            </a:r>
            <a:endParaRPr lang="ar-IQ" dirty="0"/>
          </a:p>
        </p:txBody>
      </p:sp>
      <p:sp>
        <p:nvSpPr>
          <p:cNvPr id="3" name="عنصر نائب للمحتوى 2"/>
          <p:cNvSpPr>
            <a:spLocks noGrp="1"/>
          </p:cNvSpPr>
          <p:nvPr>
            <p:ph sz="quarter" idx="1"/>
          </p:nvPr>
        </p:nvSpPr>
        <p:spPr/>
        <p:style>
          <a:lnRef idx="1">
            <a:schemeClr val="accent6"/>
          </a:lnRef>
          <a:fillRef idx="2">
            <a:schemeClr val="accent6"/>
          </a:fillRef>
          <a:effectRef idx="1">
            <a:schemeClr val="accent6"/>
          </a:effectRef>
          <a:fontRef idx="minor">
            <a:schemeClr val="dk1"/>
          </a:fontRef>
        </p:style>
        <p:txBody>
          <a:bodyPr/>
          <a:lstStyle/>
          <a:p>
            <a:r>
              <a:rPr lang="ar-IQ" dirty="0"/>
              <a:t>1- قلم العينات </a:t>
            </a:r>
            <a:r>
              <a:rPr lang="en-US" dirty="0"/>
              <a:t>spear </a:t>
            </a:r>
            <a:endParaRPr lang="ar-IQ" dirty="0"/>
          </a:p>
          <a:p>
            <a:r>
              <a:rPr lang="ar-IQ" dirty="0"/>
              <a:t>- عصا العينات </a:t>
            </a:r>
            <a:r>
              <a:rPr lang="en-US" dirty="0"/>
              <a:t>sampling stick</a:t>
            </a:r>
          </a:p>
          <a:p>
            <a:r>
              <a:rPr lang="ar-IQ" dirty="0"/>
              <a:t>- عصا الاعماق </a:t>
            </a:r>
            <a:r>
              <a:rPr lang="en-US" dirty="0"/>
              <a:t>DEEP LAYER SAMPLING STLCK</a:t>
            </a:r>
            <a:endParaRPr lang="ar-IQ" dirty="0"/>
          </a:p>
          <a:p>
            <a:r>
              <a:rPr lang="ar-IQ" dirty="0"/>
              <a:t>-جهاز </a:t>
            </a:r>
            <a:r>
              <a:rPr lang="ar-IQ" dirty="0" err="1"/>
              <a:t>بيلكان</a:t>
            </a:r>
            <a:r>
              <a:rPr lang="ar-IQ" dirty="0"/>
              <a:t> </a:t>
            </a:r>
            <a:r>
              <a:rPr lang="en-US" dirty="0"/>
              <a:t>pelican apparatus</a:t>
            </a:r>
          </a:p>
          <a:p>
            <a:endParaRPr lang="ar-IQ" dirty="0"/>
          </a:p>
        </p:txBody>
      </p:sp>
    </p:spTree>
    <p:extLst>
      <p:ext uri="{BB962C8B-B14F-4D97-AF65-F5344CB8AC3E}">
        <p14:creationId xmlns:p14="http://schemas.microsoft.com/office/powerpoint/2010/main" val="166775730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2D4ABD-D971-81D9-A254-A0D5F23C1E88}"/>
              </a:ext>
            </a:extLst>
          </p:cNvPr>
          <p:cNvSpPr>
            <a:spLocks noGrp="1"/>
          </p:cNvSpPr>
          <p:nvPr>
            <p:ph type="title"/>
          </p:nvPr>
        </p:nvSpPr>
        <p:spPr/>
        <p:txBody>
          <a:bodyPr/>
          <a:lstStyle/>
          <a:p>
            <a:endParaRPr lang="ar-IQ"/>
          </a:p>
        </p:txBody>
      </p:sp>
      <p:sp>
        <p:nvSpPr>
          <p:cNvPr id="5" name="عنصر نائب للنص 4">
            <a:extLst>
              <a:ext uri="{FF2B5EF4-FFF2-40B4-BE49-F238E27FC236}">
                <a16:creationId xmlns:a16="http://schemas.microsoft.com/office/drawing/2014/main" id="{930C7D73-ACDA-555A-9931-D1B4E02E4401}"/>
              </a:ext>
            </a:extLst>
          </p:cNvPr>
          <p:cNvSpPr>
            <a:spLocks noGrp="1"/>
          </p:cNvSpPr>
          <p:nvPr>
            <p:ph type="body" sz="quarter" idx="1"/>
          </p:nvPr>
        </p:nvSpPr>
        <p:spPr/>
        <p:txBody>
          <a:bodyPr/>
          <a:lstStyle/>
          <a:p>
            <a:r>
              <a:rPr lang="ar-IQ" dirty="0"/>
              <a:t>عصا الأعماق </a:t>
            </a:r>
          </a:p>
        </p:txBody>
      </p:sp>
      <p:sp>
        <p:nvSpPr>
          <p:cNvPr id="6" name="عنصر نائب للنص 5">
            <a:extLst>
              <a:ext uri="{FF2B5EF4-FFF2-40B4-BE49-F238E27FC236}">
                <a16:creationId xmlns:a16="http://schemas.microsoft.com/office/drawing/2014/main" id="{23081DBF-610C-4FF8-3ADA-4D4BEA6EC0EF}"/>
              </a:ext>
            </a:extLst>
          </p:cNvPr>
          <p:cNvSpPr>
            <a:spLocks noGrp="1"/>
          </p:cNvSpPr>
          <p:nvPr>
            <p:ph type="body" sz="quarter" idx="3"/>
          </p:nvPr>
        </p:nvSpPr>
        <p:spPr/>
        <p:txBody>
          <a:bodyPr/>
          <a:lstStyle/>
          <a:p>
            <a:r>
              <a:rPr lang="ar-IQ" dirty="0"/>
              <a:t>قلم العينات </a:t>
            </a:r>
          </a:p>
        </p:txBody>
      </p:sp>
      <p:pic>
        <p:nvPicPr>
          <p:cNvPr id="9" name="عنصر نائب للمحتوى 8">
            <a:extLst>
              <a:ext uri="{FF2B5EF4-FFF2-40B4-BE49-F238E27FC236}">
                <a16:creationId xmlns:a16="http://schemas.microsoft.com/office/drawing/2014/main" id="{A29FBD44-172F-7CFE-0CDD-73BFBEB5C21A}"/>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38700" y="2959100"/>
            <a:ext cx="3810000" cy="2540000"/>
          </a:xfrm>
          <a:prstGeom prst="rect">
            <a:avLst/>
          </a:prstGeom>
          <a:noFill/>
          <a:ln>
            <a:noFill/>
          </a:ln>
        </p:spPr>
      </p:pic>
      <p:pic>
        <p:nvPicPr>
          <p:cNvPr id="10" name="عنصر نائب للمحتوى 9">
            <a:extLst>
              <a:ext uri="{FF2B5EF4-FFF2-40B4-BE49-F238E27FC236}">
                <a16:creationId xmlns:a16="http://schemas.microsoft.com/office/drawing/2014/main" id="{51209FFE-E2BF-3753-0ABF-852C3C646C6A}"/>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30531" y="2438400"/>
            <a:ext cx="3844338" cy="3581400"/>
          </a:xfrm>
          <a:prstGeom prst="rect">
            <a:avLst/>
          </a:prstGeom>
          <a:noFill/>
          <a:ln>
            <a:noFill/>
          </a:ln>
        </p:spPr>
      </p:pic>
    </p:spTree>
    <p:extLst>
      <p:ext uri="{BB962C8B-B14F-4D97-AF65-F5344CB8AC3E}">
        <p14:creationId xmlns:p14="http://schemas.microsoft.com/office/powerpoint/2010/main" val="151639674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96A29B-039A-05AD-B3CB-A0F8DADAD5E7}"/>
              </a:ext>
            </a:extLst>
          </p:cNvPr>
          <p:cNvSpPr>
            <a:spLocks noGrp="1"/>
          </p:cNvSpPr>
          <p:nvPr>
            <p:ph type="title"/>
          </p:nvPr>
        </p:nvSpPr>
        <p:spPr/>
        <p:txBody>
          <a:bodyPr/>
          <a:lstStyle/>
          <a:p>
            <a:endParaRPr lang="ar-IQ"/>
          </a:p>
        </p:txBody>
      </p:sp>
      <p:sp>
        <p:nvSpPr>
          <p:cNvPr id="3" name="عنصر نائب للمحتوى 2">
            <a:extLst>
              <a:ext uri="{FF2B5EF4-FFF2-40B4-BE49-F238E27FC236}">
                <a16:creationId xmlns:a16="http://schemas.microsoft.com/office/drawing/2014/main" id="{C46E9CBC-E5DF-078D-E47A-3EC0EE0046C7}"/>
              </a:ext>
            </a:extLst>
          </p:cNvPr>
          <p:cNvSpPr>
            <a:spLocks noGrp="1"/>
          </p:cNvSpPr>
          <p:nvPr>
            <p:ph sz="quarter" idx="2"/>
          </p:nvPr>
        </p:nvSpPr>
        <p:spPr/>
        <p:txBody>
          <a:bodyPr/>
          <a:lstStyle/>
          <a:p>
            <a:endParaRPr lang="ar-IQ"/>
          </a:p>
        </p:txBody>
      </p:sp>
      <p:sp>
        <p:nvSpPr>
          <p:cNvPr id="5" name="عنصر نائب للنص 4">
            <a:extLst>
              <a:ext uri="{FF2B5EF4-FFF2-40B4-BE49-F238E27FC236}">
                <a16:creationId xmlns:a16="http://schemas.microsoft.com/office/drawing/2014/main" id="{E1FD4E60-EC71-48C9-E3E6-BDCC7617EB19}"/>
              </a:ext>
            </a:extLst>
          </p:cNvPr>
          <p:cNvSpPr>
            <a:spLocks noGrp="1"/>
          </p:cNvSpPr>
          <p:nvPr>
            <p:ph type="body" sz="quarter" idx="1"/>
          </p:nvPr>
        </p:nvSpPr>
        <p:spPr/>
        <p:txBody>
          <a:bodyPr/>
          <a:lstStyle/>
          <a:p>
            <a:endParaRPr lang="ar-IQ"/>
          </a:p>
        </p:txBody>
      </p:sp>
      <p:sp>
        <p:nvSpPr>
          <p:cNvPr id="6" name="عنصر نائب للنص 5">
            <a:extLst>
              <a:ext uri="{FF2B5EF4-FFF2-40B4-BE49-F238E27FC236}">
                <a16:creationId xmlns:a16="http://schemas.microsoft.com/office/drawing/2014/main" id="{4151CA9E-1FA5-76AC-DD8C-E3D928F55F7E}"/>
              </a:ext>
            </a:extLst>
          </p:cNvPr>
          <p:cNvSpPr>
            <a:spLocks noGrp="1"/>
          </p:cNvSpPr>
          <p:nvPr>
            <p:ph type="body" sz="quarter" idx="3"/>
          </p:nvPr>
        </p:nvSpPr>
        <p:spPr/>
        <p:txBody>
          <a:bodyPr/>
          <a:lstStyle/>
          <a:p>
            <a:endParaRPr lang="ar-IQ"/>
          </a:p>
        </p:txBody>
      </p:sp>
      <p:pic>
        <p:nvPicPr>
          <p:cNvPr id="9" name="عنصر نائب للمحتوى 8">
            <a:extLst>
              <a:ext uri="{FF2B5EF4-FFF2-40B4-BE49-F238E27FC236}">
                <a16:creationId xmlns:a16="http://schemas.microsoft.com/office/drawing/2014/main" id="{5D3E070E-97F3-343E-30DA-53B8B87E947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00600" y="2886654"/>
            <a:ext cx="3886200" cy="2684891"/>
          </a:xfrm>
          <a:prstGeom prst="rect">
            <a:avLst/>
          </a:prstGeom>
          <a:noFill/>
          <a:ln>
            <a:noFill/>
          </a:ln>
        </p:spPr>
      </p:pic>
    </p:spTree>
    <p:extLst>
      <p:ext uri="{BB962C8B-B14F-4D97-AF65-F5344CB8AC3E}">
        <p14:creationId xmlns:p14="http://schemas.microsoft.com/office/powerpoint/2010/main" val="134812896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طـــرق أخــــذ الـــــعـيـــــنـــات </a:t>
            </a:r>
            <a:endParaRPr lang="ar-IQ" dirty="0"/>
          </a:p>
        </p:txBody>
      </p:sp>
      <p:sp>
        <p:nvSpPr>
          <p:cNvPr id="3" name="عنصر نائب للمحتوى 2"/>
          <p:cNvSpPr>
            <a:spLocks noGrp="1"/>
          </p:cNvSpPr>
          <p:nvPr>
            <p:ph sz="quarter" idx="1"/>
          </p:nvPr>
        </p:nvSpPr>
        <p:spPr/>
        <p:style>
          <a:lnRef idx="1">
            <a:schemeClr val="accent6"/>
          </a:lnRef>
          <a:fillRef idx="2">
            <a:schemeClr val="accent6"/>
          </a:fillRef>
          <a:effectRef idx="1">
            <a:schemeClr val="accent6"/>
          </a:effectRef>
          <a:fontRef idx="minor">
            <a:schemeClr val="dk1"/>
          </a:fontRef>
        </p:style>
        <p:txBody>
          <a:bodyPr/>
          <a:lstStyle/>
          <a:p>
            <a:r>
              <a:rPr lang="ar-IQ" dirty="0"/>
              <a:t>- الحبوب السائبة (الفلة)</a:t>
            </a:r>
          </a:p>
          <a:p>
            <a:r>
              <a:rPr lang="ar-IQ" dirty="0"/>
              <a:t>-الحبوب المعبأة في اكياس </a:t>
            </a:r>
          </a:p>
          <a:p>
            <a:r>
              <a:rPr lang="ar-IQ" dirty="0"/>
              <a:t>- الحبوب المعبأة في صوامع </a:t>
            </a:r>
            <a:r>
              <a:rPr lang="en-US" dirty="0"/>
              <a:t>storage in silos</a:t>
            </a:r>
            <a:endParaRPr lang="ar-IQ" dirty="0"/>
          </a:p>
          <a:p>
            <a:r>
              <a:rPr lang="ar-IQ" dirty="0"/>
              <a:t>- الفواكه المجففة والتمور والتين </a:t>
            </a:r>
          </a:p>
        </p:txBody>
      </p:sp>
    </p:spTree>
    <p:extLst>
      <p:ext uri="{BB962C8B-B14F-4D97-AF65-F5344CB8AC3E}">
        <p14:creationId xmlns:p14="http://schemas.microsoft.com/office/powerpoint/2010/main" val="55935552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2800" dirty="0"/>
              <a:t>طراق اخرى </a:t>
            </a:r>
            <a:r>
              <a:rPr lang="ar-IQ" sz="2800" dirty="0" err="1"/>
              <a:t>لاخذ</a:t>
            </a:r>
            <a:r>
              <a:rPr lang="ar-IQ" sz="2800" dirty="0"/>
              <a:t> العينات الواردة الى المخزن او الخارجة منه</a:t>
            </a:r>
            <a:br>
              <a:rPr lang="ar-IQ" sz="2800" dirty="0"/>
            </a:br>
            <a:r>
              <a:rPr lang="ar-IQ" sz="2800" dirty="0"/>
              <a:t> لتقدير الاصابة في الحبوب </a:t>
            </a:r>
            <a:br>
              <a:rPr lang="en-US" sz="2800" dirty="0"/>
            </a:br>
            <a:endParaRPr lang="ar-IQ" sz="2800" dirty="0"/>
          </a:p>
        </p:txBody>
      </p:sp>
      <p:sp>
        <p:nvSpPr>
          <p:cNvPr id="3" name="عنصر نائب للمحتوى 2"/>
          <p:cNvSpPr>
            <a:spLocks noGrp="1"/>
          </p:cNvSpPr>
          <p:nvPr>
            <p:ph sz="quarter" idx="1"/>
          </p:nvPr>
        </p:nvSpPr>
        <p:spPr/>
        <p:style>
          <a:lnRef idx="1">
            <a:schemeClr val="accent6"/>
          </a:lnRef>
          <a:fillRef idx="2">
            <a:schemeClr val="accent6"/>
          </a:fillRef>
          <a:effectRef idx="1">
            <a:schemeClr val="accent6"/>
          </a:effectRef>
          <a:fontRef idx="minor">
            <a:schemeClr val="dk1"/>
          </a:fontRef>
        </p:style>
        <p:txBody>
          <a:bodyPr/>
          <a:lstStyle/>
          <a:p>
            <a:r>
              <a:rPr lang="ar-IQ" dirty="0"/>
              <a:t>- الطريقة الثعبانية</a:t>
            </a:r>
          </a:p>
          <a:p>
            <a:r>
              <a:rPr lang="ar-IQ" dirty="0"/>
              <a:t>- الطريقة المنخل </a:t>
            </a:r>
          </a:p>
          <a:p>
            <a:r>
              <a:rPr lang="ar-IQ" b="1" dirty="0"/>
              <a:t>انواع الفحص </a:t>
            </a:r>
            <a:r>
              <a:rPr lang="en-US" b="1" dirty="0"/>
              <a:t>the type of inspection</a:t>
            </a:r>
            <a:endParaRPr lang="ar-IQ" b="1" dirty="0"/>
          </a:p>
          <a:p>
            <a:r>
              <a:rPr lang="ar-IQ" dirty="0"/>
              <a:t>- الفحص العام </a:t>
            </a:r>
            <a:r>
              <a:rPr lang="en-US" dirty="0"/>
              <a:t>general inspection : </a:t>
            </a:r>
            <a:r>
              <a:rPr lang="ar-IQ" dirty="0"/>
              <a:t> ويجرى بانتظام </a:t>
            </a:r>
            <a:endParaRPr lang="en-US" dirty="0"/>
          </a:p>
          <a:p>
            <a:r>
              <a:rPr lang="ar-IQ" dirty="0"/>
              <a:t>2- فحص العينات : وتجرى مرة بداية التخزين ومرة نهاية فترة التخزين على الاقل </a:t>
            </a:r>
            <a:endParaRPr lang="en-US" dirty="0"/>
          </a:p>
          <a:p>
            <a:r>
              <a:rPr lang="ar-IQ" dirty="0"/>
              <a:t>فحص المبنى:  ويجرى بانتظام</a:t>
            </a:r>
          </a:p>
        </p:txBody>
      </p:sp>
    </p:spTree>
    <p:extLst>
      <p:ext uri="{BB962C8B-B14F-4D97-AF65-F5344CB8AC3E}">
        <p14:creationId xmlns:p14="http://schemas.microsoft.com/office/powerpoint/2010/main" val="4157299736"/>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TotalTime>
  <Words>262</Words>
  <Application>Microsoft Office PowerPoint</Application>
  <PresentationFormat>عرض على الشاشة (4:3)</PresentationFormat>
  <Paragraphs>28</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Calibri</vt:lpstr>
      <vt:lpstr>Tw Cen MT</vt:lpstr>
      <vt:lpstr>Wingdings</vt:lpstr>
      <vt:lpstr>Wingdings 2</vt:lpstr>
      <vt:lpstr>ألوان متوسطة</vt:lpstr>
      <vt:lpstr>فـحـص الـحبـوب والـمـواد الــمخـزونـه</vt:lpstr>
      <vt:lpstr>العوامل التي تؤثر على فحص </vt:lpstr>
      <vt:lpstr>التمثيل الصحيح لأخذ العينات لتقدير نسبة الاصابة </vt:lpstr>
      <vt:lpstr>اجـهـزه اخــذ الـعيـنــات </vt:lpstr>
      <vt:lpstr>عرض تقديمي في PowerPoint</vt:lpstr>
      <vt:lpstr>عرض تقديمي في PowerPoint</vt:lpstr>
      <vt:lpstr>طـــرق أخــــذ الـــــعـيـــــنـــات </vt:lpstr>
      <vt:lpstr>طراق اخرى لاخذ العينات الواردة الى المخزن او الخارجة منه  لتقدير الاصابة في الحبوب  </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فـحـص الـحبـوب والـمـواد الــمخـزونـه</dc:title>
  <dc:creator>anam</dc:creator>
  <cp:lastModifiedBy>uob18</cp:lastModifiedBy>
  <cp:revision>8</cp:revision>
  <dcterms:created xsi:type="dcterms:W3CDTF">2007-05-27T03:49:27Z</dcterms:created>
  <dcterms:modified xsi:type="dcterms:W3CDTF">2022-11-01T07:34:58Z</dcterms:modified>
</cp:coreProperties>
</file>